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3" r:id="rId1"/>
  </p:sldMasterIdLst>
  <p:notesMasterIdLst>
    <p:notesMasterId r:id="rId41"/>
  </p:notesMasterIdLst>
  <p:sldIdLst>
    <p:sldId id="256" r:id="rId2"/>
    <p:sldId id="257" r:id="rId3"/>
    <p:sldId id="313" r:id="rId4"/>
    <p:sldId id="312" r:id="rId5"/>
    <p:sldId id="280" r:id="rId6"/>
    <p:sldId id="259" r:id="rId7"/>
    <p:sldId id="267" r:id="rId8"/>
    <p:sldId id="269" r:id="rId9"/>
    <p:sldId id="260" r:id="rId10"/>
    <p:sldId id="261" r:id="rId11"/>
    <p:sldId id="281" r:id="rId12"/>
    <p:sldId id="270" r:id="rId13"/>
    <p:sldId id="271" r:id="rId14"/>
    <p:sldId id="282" r:id="rId15"/>
    <p:sldId id="272" r:id="rId16"/>
    <p:sldId id="273" r:id="rId17"/>
    <p:sldId id="277" r:id="rId18"/>
    <p:sldId id="279" r:id="rId19"/>
    <p:sldId id="283" r:id="rId20"/>
    <p:sldId id="310" r:id="rId21"/>
    <p:sldId id="311" r:id="rId22"/>
    <p:sldId id="297" r:id="rId23"/>
    <p:sldId id="298" r:id="rId24"/>
    <p:sldId id="299" r:id="rId25"/>
    <p:sldId id="300" r:id="rId26"/>
    <p:sldId id="301" r:id="rId27"/>
    <p:sldId id="305" r:id="rId28"/>
    <p:sldId id="306" r:id="rId29"/>
    <p:sldId id="315" r:id="rId30"/>
    <p:sldId id="314" r:id="rId31"/>
    <p:sldId id="316" r:id="rId32"/>
    <p:sldId id="307" r:id="rId33"/>
    <p:sldId id="318" r:id="rId34"/>
    <p:sldId id="317" r:id="rId35"/>
    <p:sldId id="319" r:id="rId36"/>
    <p:sldId id="308" r:id="rId37"/>
    <p:sldId id="320" r:id="rId38"/>
    <p:sldId id="321" r:id="rId39"/>
    <p:sldId id="309" r:id="rId40"/>
  </p:sldIdLst>
  <p:sldSz cx="12192000" cy="6858000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A3373591-8659-4258-9FA1-70304CDAE379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1E64F505-456E-41F1-9BEE-7A4E6BDA2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53648" indent="-289865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59459" indent="-231892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23243" indent="-231892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87027" indent="-231892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E3FA7F3-AB1C-481A-B76A-05649BD5EE55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970938" y="8906616"/>
            <a:ext cx="3037840" cy="46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57" tIns="46378" rIns="92757" bIns="46378"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B51DA38-0DB6-4A02-9FAD-B4ABE5FF5318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18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3970938" y="8906616"/>
            <a:ext cx="3037840" cy="46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57" tIns="46378" rIns="92757" bIns="46378"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4AC0A67-F3D8-49F5-AF34-9262F2A0BFD2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18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70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43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261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26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37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712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41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29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22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5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481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73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9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73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36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88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6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E4E46A-30F7-4EDB-9BE1-7044EF8B1CB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232B46-E373-43E0-97EA-11100CD11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5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  <p:sldLayoutId id="2147484774" r:id="rId11"/>
    <p:sldLayoutId id="2147484775" r:id="rId12"/>
    <p:sldLayoutId id="2147484776" r:id="rId13"/>
    <p:sldLayoutId id="2147484777" r:id="rId14"/>
    <p:sldLayoutId id="2147484778" r:id="rId15"/>
    <p:sldLayoutId id="2147484779" r:id="rId16"/>
    <p:sldLayoutId id="21474847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b"/>
            <a:br>
              <a:rPr lang="en-US" sz="4900" i="1" dirty="0"/>
            </a:br>
            <a:br>
              <a:rPr lang="en-US" sz="4900" i="1" dirty="0"/>
            </a:br>
            <a:br>
              <a:rPr lang="en-US" sz="4900" i="1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Beyond the Myths of Grief:</a:t>
            </a:r>
            <a:b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Wisdom for 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Spiritual Accompaniment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Melissa M. Kelley, Ph.D.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April 21, 2018</a:t>
            </a:r>
          </a:p>
        </p:txBody>
      </p:sp>
    </p:spTree>
    <p:extLst>
      <p:ext uri="{BB962C8B-B14F-4D97-AF65-F5344CB8AC3E}">
        <p14:creationId xmlns:p14="http://schemas.microsoft.com/office/powerpoint/2010/main" val="68194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Beyond the Myth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Ambiguous Loss – Pauline Boss (1999)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loss that is “incomplete or uncertain” (1999, p. 3)</a:t>
            </a:r>
          </a:p>
          <a:p>
            <a:pPr lvl="1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someone may be physically present but psychologically absent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ambiguous loss may come unresolved and/or ongoing grief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mbiguous Loss: Learning to Live with Unresolved Grie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17" y="2485506"/>
            <a:ext cx="3682538" cy="33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15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Possible Faith/Spiritual Dimensions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19"/>
            <a:ext cx="5232031" cy="440574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we are grieving (unrecognized) ambiguous loss, do we worry that our faith is weak or inadequate?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 we feel able to bring ambiguous loss and unresolved grief to our relationship with God?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Photo: https://www.wired.it/scienza/medicina/2014/05/15/antidepressivi-contro-alzheimer/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Antidepressivi per combattere l'&lt;strong&gt;Alzheimer&lt;/strong&gt; - Wir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460567"/>
            <a:ext cx="5261956" cy="361938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9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Myth of Grief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1273" y="2560319"/>
            <a:ext cx="5185479" cy="4372496"/>
          </a:xfrm>
        </p:spPr>
        <p:txBody>
          <a:bodyPr>
            <a:norm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Sometimes we may hold certain assumptions about grief care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 spiritual caregivers, we will know when others are grieving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will treat all experiences of grief as important and deserving of care</a:t>
            </a:r>
          </a:p>
          <a:p>
            <a:pPr marL="457200" lvl="1" indent="0"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Photo: https://www.flickr.com/photos/tkksummers/4382779679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 descr="Angel of &lt;strong&gt;Grief&lt;/strong&gt; | Flickr - Photo Sharing!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65" y="2560638"/>
            <a:ext cx="3343370" cy="3309937"/>
          </a:xfrm>
        </p:spPr>
      </p:pic>
    </p:spTree>
    <p:extLst>
      <p:ext uri="{BB962C8B-B14F-4D97-AF65-F5344CB8AC3E}">
        <p14:creationId xmlns:p14="http://schemas.microsoft.com/office/powerpoint/2010/main" val="102067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Beyond the Myth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Disenfranchised Grief: Kenneth </a:t>
            </a:r>
            <a:r>
              <a:rPr lang="en-US" u="sng" dirty="0" err="1">
                <a:latin typeface="Calibri" panose="020F0502020204030204" pitchFamily="34" charset="0"/>
                <a:cs typeface="Calibri" panose="020F0502020204030204" pitchFamily="34" charset="0"/>
              </a:rPr>
              <a:t>Doka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(1989, 2002, 2008)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Grief that is “not openly acknowledged, socially validated, or publicly observed” (2002, p. 5)</a:t>
            </a:r>
          </a:p>
          <a:p>
            <a:pPr lvl="1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losses related to pregnancy or childbirth are often disenfranchised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disenfranchised grief, support is often lacking or withheld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images-na.ssl-images-amazon.com/images/I/41OsuraxxsL._SX335_BO1,204,203,200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16" y="2560638"/>
            <a:ext cx="2235368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36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Possible Faith/Spiritual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044931"/>
            <a:ext cx="4718304" cy="4472247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we trust that God sees all of our struggles and acknowledges our grief?  Can we provide this acknowledgment and support for one another?</a:t>
            </a:r>
          </a:p>
          <a:p>
            <a:pPr lvl="1"/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Matthew 5:4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Blessed are those who mourn, for they will be comforted.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 caregivers/directors, do we notice/privilege some griefs over others?  Why might this be?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Photo:http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://www.follow-the-light.org/2009/10/why-did-jesus-heal.html 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ollow The Light: Why Did Jesus Heal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84" y="2624658"/>
            <a:ext cx="3048000" cy="32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6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Myth of Grief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6382512" cy="3574473"/>
          </a:xfrm>
        </p:spPr>
        <p:txBody>
          <a:bodyPr>
            <a:norm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Standard Model (Hagman, 2001)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Grief is a clear, predictable process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decathexis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(withdrawal of energy)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model is not concerned with the meaning of a loss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[Photo: en.wikipedia.org]</a:t>
            </a:r>
          </a:p>
          <a:p>
            <a:pPr marL="457200" lvl="1" indent="0">
              <a:buNone/>
            </a:pPr>
            <a:endParaRPr lang="en-US" altLang="en-US" sz="1600" dirty="0"/>
          </a:p>
          <a:p>
            <a:pPr marL="457200" lvl="1" indent="0">
              <a:buNone/>
            </a:pPr>
            <a:endParaRPr lang="en-US" altLang="en-US" sz="1600" dirty="0"/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6" descr="Sigmund_Freud_LI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6098" y="2560319"/>
            <a:ext cx="2486498" cy="32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159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Beyond the Myth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640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Narrative Perspective (Robert </a:t>
            </a:r>
            <a:r>
              <a:rPr lang="en-US" sz="1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Neimeyer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, 2001)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 are people of stories</a:t>
            </a:r>
          </a:p>
          <a:p>
            <a:pPr marL="365125" indent="-365125">
              <a:lnSpc>
                <a:spcPct val="80000"/>
              </a:lnSpc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 think of our lives in terms of stories – received and created</a:t>
            </a:r>
          </a:p>
          <a:p>
            <a:pPr marL="365125" indent="-365125">
              <a:lnSpc>
                <a:spcPct val="80000"/>
              </a:lnSpc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Central elements:</a:t>
            </a:r>
          </a:p>
          <a:p>
            <a:pPr marL="776288" lvl="1" indent="-365125">
              <a:lnSpc>
                <a:spcPct val="80000"/>
              </a:lnSpc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Plot</a:t>
            </a:r>
          </a:p>
          <a:p>
            <a:pPr marL="776288" lvl="1" indent="-365125">
              <a:lnSpc>
                <a:spcPct val="80000"/>
              </a:lnSpc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Theme</a:t>
            </a:r>
          </a:p>
          <a:p>
            <a:pPr marL="776288" lvl="1" indent="-365125">
              <a:lnSpc>
                <a:spcPct val="80000"/>
              </a:lnSpc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Characters</a:t>
            </a:r>
          </a:p>
          <a:p>
            <a:pPr marL="776288" lvl="1" indent="-365125">
              <a:lnSpc>
                <a:spcPct val="80000"/>
              </a:lnSpc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Timing</a:t>
            </a:r>
          </a:p>
          <a:p>
            <a:pPr marL="776288" lvl="1" indent="-365125">
              <a:lnSpc>
                <a:spcPct val="80000"/>
              </a:lnSpc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Continuity</a:t>
            </a:r>
          </a:p>
          <a:p>
            <a:pPr marL="776288" lvl="1" indent="-365125">
              <a:lnSpc>
                <a:spcPct val="80000"/>
              </a:lnSpc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Sense/Coherence</a:t>
            </a:r>
          </a:p>
        </p:txBody>
      </p:sp>
      <p:pic>
        <p:nvPicPr>
          <p:cNvPr id="5" name="Content Placeholder 4" descr="MCj019940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5424">
            <a:off x="5914447" y="1959921"/>
            <a:ext cx="5365946" cy="377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latin typeface="Calibri" panose="020F0502020204030204" pitchFamily="34" charset="0"/>
                <a:cs typeface="Calibri" panose="020F0502020204030204" pitchFamily="34" charset="0"/>
              </a:rPr>
              <a:t>Narrative Disruptions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Neimeyer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2000)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>
              <a:buClr>
                <a:srgbClr val="B15E28"/>
              </a:buClr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meanings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our lives are embedded in our </a:t>
            </a:r>
            <a:r>
              <a:rPr lang="en-US" sz="2400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stories</a:t>
            </a:r>
          </a:p>
          <a:p>
            <a:pPr lvl="1">
              <a:buClr>
                <a:srgbClr val="B15E28"/>
              </a:buClr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 can </a:t>
            </a:r>
            <a:r>
              <a:rPr lang="en-US" sz="2400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disrupt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our life stories, and the embedded meanings</a:t>
            </a:r>
          </a:p>
          <a:p>
            <a:pPr lvl="1">
              <a:buClr>
                <a:srgbClr val="B15E28"/>
              </a:buClr>
            </a:pPr>
            <a:r>
              <a:rPr lang="en-US" sz="2400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An unexpected loss may make a hopeful future seem impossible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MPj0439385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03" y="2560638"/>
            <a:ext cx="3874466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66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Great Challenge of Loss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25" indent="-365125" algn="ctr">
              <a:buNone/>
              <a:defRPr/>
            </a:pP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“Like a novel that loses a central character in the middle chapters, the life story disrupted by loss must be reorganized, rewritten, to find a new strand of continuity that bridges the past with the future in an intelligible fashion.”</a:t>
            </a:r>
          </a:p>
          <a:p>
            <a:pPr marL="365125" indent="-365125">
              <a:buNone/>
              <a:defRPr/>
            </a:pP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				                           	-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Robert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Neimeyer</a:t>
            </a: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772" name="Picture 2" descr="C:\Users\kelleymu\AppData\Local\Microsoft\Windows\Temporary Internet Files\Content.IE5\RZQRQRKU\MC9004326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097" y="4432301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924050" y="5571650"/>
            <a:ext cx="7696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Neimeyer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R., 2001. “The Language of Loss: Grief Therapy as a Process of Meaning Reconstruction.” In R. </a:t>
            </a:r>
            <a:r>
              <a:rPr lang="en-US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Neimeyer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ed., </a:t>
            </a:r>
            <a:r>
              <a:rPr lang="en-US" alt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Meaning Reconstruction and the Experience of Loss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Washington, D.C.: American Psychological Association, 261–92.</a:t>
            </a:r>
          </a:p>
        </p:txBody>
      </p:sp>
    </p:spTree>
    <p:extLst>
      <p:ext uri="{BB962C8B-B14F-4D97-AF65-F5344CB8AC3E}">
        <p14:creationId xmlns:p14="http://schemas.microsoft.com/office/powerpoint/2010/main" val="367028546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Possible Faith/Spiritual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810617"/>
          </a:xfrm>
        </p:spPr>
        <p:txBody>
          <a:bodyPr>
            <a:normAutofit fontScale="92500" lnSpcReduction="10000"/>
          </a:bodyPr>
          <a:lstStyle/>
          <a:p>
            <a:pPr marL="365125" indent="-365125">
              <a:lnSpc>
                <a:spcPct val="70000"/>
              </a:lnSpc>
              <a:buNone/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Why is narrative disruption so painful?</a:t>
            </a:r>
          </a:p>
          <a:p>
            <a:pPr marL="365125" indent="-365125">
              <a:lnSpc>
                <a:spcPct val="70000"/>
              </a:lnSpc>
              <a:buNone/>
              <a:defRPr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lnSpc>
                <a:spcPct val="70000"/>
              </a:lnSpc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Our life stories reflect the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of our lives</a:t>
            </a:r>
          </a:p>
          <a:p>
            <a:pPr marL="365125" indent="-365125">
              <a:lnSpc>
                <a:spcPct val="70000"/>
              </a:lnSpc>
              <a:buNone/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lnSpc>
                <a:spcPct val="70000"/>
              </a:lnSpc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Our life stories reflect our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HOPE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for the future</a:t>
            </a:r>
          </a:p>
          <a:p>
            <a:pPr marL="365125" indent="-365125">
              <a:lnSpc>
                <a:spcPct val="70000"/>
              </a:lnSpc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lnSpc>
                <a:spcPct val="70000"/>
              </a:lnSpc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Narrative disruption may shake or challenge deep faith meanings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and HOPE</a:t>
            </a:r>
          </a:p>
          <a:p>
            <a:pPr marL="0" indent="0">
              <a:lnSpc>
                <a:spcPct val="70000"/>
              </a:lnSpc>
              <a:buNone/>
              <a:defRPr/>
            </a:pPr>
            <a:endParaRPr lang="en-US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lnSpc>
                <a:spcPct val="70000"/>
              </a:lnSpc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Our FAITH may not adequately hold us through our grief</a:t>
            </a:r>
          </a:p>
          <a:p>
            <a:pPr marL="0" indent="0">
              <a:lnSpc>
                <a:spcPct val="70000"/>
              </a:lnSpc>
              <a:buNone/>
              <a:defRPr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Photo: http://game-icons.net/lorc/originals/despair.html </a:t>
            </a:r>
          </a:p>
          <a:p>
            <a:pPr marL="0" indent="0">
              <a:lnSpc>
                <a:spcPct val="70000"/>
              </a:lnSpc>
              <a:buNone/>
              <a:defRPr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8" name="Picture 7" descr="&lt;strong&gt;Despair&lt;/strong&gt; icon | Game-icons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0" y="2556932"/>
            <a:ext cx="3139439" cy="18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7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956" y="2360815"/>
            <a:ext cx="10981113" cy="40150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Part 1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Myths of Grief and Beyond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varied and less recognized forms in which loss may occur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ambiguous loss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disenfranchised grief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narrative/meaning perspective</a:t>
            </a:r>
            <a:endParaRPr lang="en-US" sz="2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Part 2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Faith, Resilience, and Spiritual Accompaniment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The place of faith, resilience, and spiritual accompaniment as we 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  grieve and accompany others in their grief                                                  </a:t>
            </a:r>
          </a:p>
          <a:p>
            <a:pPr marL="0" indent="0"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Photo: https://hakuyako.deviantart.com/art/Tree-Branch-Silhouette-186582739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Tree &lt;strong&gt;Branch&lt;/strong&gt; Silhouette by Hakuyako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6" y="2543694"/>
            <a:ext cx="3075710" cy="27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58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6077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 my understanding and/or experience of grief been shaped by any of the myths considered?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might the newer understandings of grief open up for me?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questions or concerns of faith or the spiritual life are prompted for me?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:\Users\kelleymu\AppData\Local\Microsoft\Windows\Temporary Internet Files\Content.IE5\R6Q8E4X0\MC90044214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79" y="2815209"/>
            <a:ext cx="28098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350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II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Faith, Resilience, and 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Spiritual Accompaniment</a:t>
            </a:r>
          </a:p>
        </p:txBody>
      </p:sp>
    </p:spTree>
    <p:extLst>
      <p:ext uri="{BB962C8B-B14F-4D97-AF65-F5344CB8AC3E}">
        <p14:creationId xmlns:p14="http://schemas.microsoft.com/office/powerpoint/2010/main" val="3274716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faced with loss, change and grief, we must respond in some way.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loss and change are challenging, our coping skills are needed/tested.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attempts to cope may help us ‘survive’ but little more.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might we cope in ways that may allow us 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to THRIVE???</a:t>
            </a:r>
          </a:p>
        </p:txBody>
      </p:sp>
      <p:pic>
        <p:nvPicPr>
          <p:cNvPr id="2052" name="Picture 4" descr="C:\Users\kelleymu\AppData\Local\Microsoft\Windows\Temporary Internet Files\Content.IE5\R6Q8E4X0\vin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04499" y="3863111"/>
            <a:ext cx="2522449" cy="20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11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Resilience?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552" y="2556932"/>
            <a:ext cx="7200897" cy="36152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900" i="1" dirty="0">
                <a:latin typeface="Calibri" panose="020F0502020204030204" pitchFamily="34" charset="0"/>
                <a:cs typeface="Calibri" panose="020F0502020204030204" pitchFamily="34" charset="0"/>
              </a:rPr>
              <a:t>Resilience is essentially a </a:t>
            </a:r>
            <a:r>
              <a:rPr lang="en-US" sz="2900" i="1" u="sng" dirty="0">
                <a:latin typeface="Calibri" panose="020F0502020204030204" pitchFamily="34" charset="0"/>
                <a:cs typeface="Calibri" panose="020F0502020204030204" pitchFamily="34" charset="0"/>
              </a:rPr>
              <a:t>set of skills</a:t>
            </a:r>
            <a:r>
              <a:rPr lang="en-US" sz="2900" i="1" dirty="0">
                <a:latin typeface="Calibri" panose="020F0502020204030204" pitchFamily="34" charset="0"/>
                <a:cs typeface="Calibri" panose="020F0502020204030204" pitchFamily="34" charset="0"/>
              </a:rPr>
              <a:t> – as opposed to a disposition or personality type – that make it possible for people not only to get through hard times but </a:t>
            </a:r>
            <a:r>
              <a:rPr lang="en-US" sz="2900" i="1" u="sng" dirty="0">
                <a:latin typeface="Calibri" panose="020F0502020204030204" pitchFamily="34" charset="0"/>
                <a:cs typeface="Calibri" panose="020F0502020204030204" pitchFamily="34" charset="0"/>
              </a:rPr>
              <a:t>to thrive during and after them</a:t>
            </a:r>
            <a:r>
              <a:rPr lang="en-US" sz="2900" i="1" dirty="0">
                <a:latin typeface="Calibri" panose="020F0502020204030204" pitchFamily="34" charset="0"/>
                <a:cs typeface="Calibri" panose="020F0502020204030204" pitchFamily="34" charset="0"/>
              </a:rPr>
              <a:t>.  Just as rubber rebounds after being squeezed or squished, so do resilient people.”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			                                      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Oaklander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“Bounce Back,” p. 38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900" i="1" dirty="0">
                <a:latin typeface="Calibri" panose="020F0502020204030204" pitchFamily="34" charset="0"/>
                <a:cs typeface="Calibri" panose="020F0502020204030204" pitchFamily="34" charset="0"/>
              </a:rPr>
              <a:t>We have many ways of overcoming adversity. Resilience is the capacity to </a:t>
            </a:r>
            <a:r>
              <a:rPr lang="en-US" sz="2900" i="1" u="sng" dirty="0">
                <a:latin typeface="Calibri" panose="020F0502020204030204" pitchFamily="34" charset="0"/>
                <a:cs typeface="Calibri" panose="020F0502020204030204" pitchFamily="34" charset="0"/>
              </a:rPr>
              <a:t>adapt successfully in the face of threats or disaster</a:t>
            </a:r>
            <a:r>
              <a:rPr lang="en-US" sz="2900" i="1" dirty="0">
                <a:latin typeface="Calibri" panose="020F0502020204030204" pitchFamily="34" charset="0"/>
                <a:cs typeface="Calibri" panose="020F0502020204030204" pitchFamily="34" charset="0"/>
              </a:rPr>
              <a:t>. People can improve their capacity for resilience at any time of life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							      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“This Emotional Life,” PBS online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C:\Users\kelleymu\AppData\Local\Microsoft\Windows\Temporary Internet Files\Content.IE5\R6Q8E4X0\vin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1601" y="846172"/>
            <a:ext cx="1706453" cy="14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elleymu\AppData\Local\Microsoft\Windows\Temporary Internet Files\Content.IE5\R6Q8E4X0\vin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13900" y="742606"/>
            <a:ext cx="1616295" cy="14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23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Resilience and Self-Care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393" y="2514600"/>
            <a:ext cx="7015942" cy="3678382"/>
          </a:xfrm>
        </p:spPr>
        <p:txBody>
          <a:bodyPr>
            <a:normAutofit fontScale="32500" lnSpcReduction="20000"/>
          </a:bodyPr>
          <a:lstStyle/>
          <a:p>
            <a:r>
              <a:rPr lang="en-US" sz="7400" u="sng" dirty="0">
                <a:latin typeface="Calibri" panose="020F0502020204030204" pitchFamily="34" charset="0"/>
                <a:cs typeface="Calibri" panose="020F0502020204030204" pitchFamily="34" charset="0"/>
              </a:rPr>
              <a:t>What is the relationship of resilience and self-care</a:t>
            </a:r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/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Self-care is a means of building or cultivating resilience – creating a mind and body and spirit that can respond effectively to and bounce back from adversity, challenge, etc.  </a:t>
            </a:r>
          </a:p>
          <a:p>
            <a:pPr marL="457200" lvl="1" indent="0">
              <a:buNone/>
            </a:pPr>
            <a:endParaRPr lang="en-US" sz="7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“Taking care of yourself helps to keep your mind and body primed to deal with situations that require resilience.” </a:t>
            </a:r>
          </a:p>
          <a:p>
            <a:pPr marL="457200" lvl="1" indent="0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(“The Road to Resilience,” American Psychological Association)</a:t>
            </a:r>
          </a:p>
          <a:p>
            <a:endParaRPr lang="en-US" sz="2000" dirty="0"/>
          </a:p>
        </p:txBody>
      </p:sp>
      <p:pic>
        <p:nvPicPr>
          <p:cNvPr id="5" name="Picture 5" descr="j02849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31" y="2548128"/>
            <a:ext cx="35385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245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Nurturing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Good news!  The brain can be trained to become more resilient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“Forget the old adage that you won’t know what you’re made of until you’re tested; the latest science shows that if you train your brain, how you act under pressure can, in large part, be up to you.”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Oaklander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, p. 38)</a:t>
            </a:r>
          </a:p>
          <a:p>
            <a:pPr lvl="1"/>
            <a:endParaRPr lang="en-US" sz="25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60008" y="2362200"/>
            <a:ext cx="5311556" cy="38100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 ‘one size fits all’ in becoming more resilient.  Many factors, skills seem to contribute, e.g.: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Strong spiritual life/relationship with God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Mindfulness VERY significant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Inner peace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Community/support/good friends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Belief that one can overcome adversity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Satisfaction in the job</a:t>
            </a:r>
          </a:p>
          <a:p>
            <a:pPr lvl="1"/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See references</a:t>
            </a:r>
          </a:p>
        </p:txBody>
      </p:sp>
    </p:spTree>
    <p:extLst>
      <p:ext uri="{BB962C8B-B14F-4D97-AF65-F5344CB8AC3E}">
        <p14:creationId xmlns:p14="http://schemas.microsoft.com/office/powerpoint/2010/main" val="3025895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Ten Resilience-Builders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(Source: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Oaklander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p. 42)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2" y="2438400"/>
            <a:ext cx="4741162" cy="377952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“1. Develop a core set of beliefs that nothing can shake</a:t>
            </a:r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2. Try to find meaning in whatever stressful or traumatic thing has happened</a:t>
            </a:r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3. Try to maintain a positive outlook</a:t>
            </a:r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4. Take cues from someone who is especially resilient</a:t>
            </a:r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5. Don’t run from things that scare you: face them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0007" y="2438400"/>
            <a:ext cx="4937483" cy="343204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6. Be quick to reach out for support when things go haywire</a:t>
            </a:r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7. Learn new things as often as you can</a:t>
            </a:r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8. Find an exercise regimen you’ll stick to</a:t>
            </a:r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9. Don’t beat yourself up or dwell on the past</a:t>
            </a:r>
          </a:p>
          <a:p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10. Recognize what makes you uniquely strong- and own it.”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67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Thinking Spiritually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about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5412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gifts of our faith might help us to cultivate, draw on resilience in grief?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 might spiritual accompaniment help those who are grieving to cultivate, draw on resilience?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kelleymu\AppData\Local\Microsoft\Windows\Temporary Internet Files\Content.IE5\9U5SYX8N\Church-Silhouette-At-Dus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234" y="2742318"/>
            <a:ext cx="3540364" cy="312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79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Thinking Spiritually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about Resilience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443942"/>
            <a:ext cx="4718304" cy="3426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Drawing 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Oaklander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p. 42: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“1.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Develop a core set of beliefs that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nothing can shake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God is love, and those who abide in love abide in God, and God abides in them. (1 John 4:16)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Blessed are those who mourn, for they will be comforted. (Matthew 5:4)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http://www.treatmetoafeast.com/2012/07/permission-to-love.html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Treat Me To A Feast: Notes From My Abundant Lif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30" y="2560321"/>
            <a:ext cx="4689210" cy="28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88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Thinking Spiritually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about Resilience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Such core beliefs help us to trust </a:t>
            </a:r>
          </a:p>
          <a:p>
            <a:pPr lvl="1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that God sees all of our losses</a:t>
            </a:r>
          </a:p>
          <a:p>
            <a:pPr lvl="1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that our grief is not disenfranchised</a:t>
            </a:r>
          </a:p>
          <a:p>
            <a:pPr lvl="1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that God’s love is ultimate meaning</a:t>
            </a: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Spiritual accompaniment can offer, pray with, and model such beliefs.</a:t>
            </a:r>
          </a:p>
          <a:p>
            <a:endParaRPr lang="en-US" dirty="0"/>
          </a:p>
        </p:txBody>
      </p:sp>
      <p:pic>
        <p:nvPicPr>
          <p:cNvPr id="5" name="Content Placeholder 4" descr="&lt;strong&gt;Matthew 5:4&lt;/strong&gt; | Flickr - Photo Sharing!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117">
            <a:off x="1298575" y="2644496"/>
            <a:ext cx="4718050" cy="31422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3084" y="3105835"/>
            <a:ext cx="83709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Photo: https://www.flickr.com/photos/scriptureasart_/15476752501</a:t>
            </a:r>
          </a:p>
        </p:txBody>
      </p:sp>
    </p:spTree>
    <p:extLst>
      <p:ext uri="{BB962C8B-B14F-4D97-AF65-F5344CB8AC3E}">
        <p14:creationId xmlns:p14="http://schemas.microsoft.com/office/powerpoint/2010/main" val="79696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Proposed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bereavement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"literally means </a:t>
            </a:r>
            <a:r>
              <a:rPr lang="en-US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the state of being deprived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of someone by death" (Kaplan,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Sadock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	 	and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Grebb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1994, p. 80)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grief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Distress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in response to an important loss (adapted from Weiss, 2001, p. 47)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mourning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Synonymous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with grieving; cultural/social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practices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associated with bereavement</a:t>
            </a:r>
          </a:p>
        </p:txBody>
      </p:sp>
    </p:spTree>
    <p:extLst>
      <p:ext uri="{BB962C8B-B14F-4D97-AF65-F5344CB8AC3E}">
        <p14:creationId xmlns:p14="http://schemas.microsoft.com/office/powerpoint/2010/main" val="2563559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Thinking Spiritually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about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Drawing 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Oaklander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p. 42: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“5.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Don’t run from things that scare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you: face them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0" indent="0">
              <a:buNone/>
            </a:pP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	Even though I walk through the 	darkest valley, I fear no evil; for 	you are with me; your rod and 	your staff – they comfort me. 	(Psalm 23:4)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A &lt;strong&gt;Valley&lt;/strong&gt; of Darkness | Flickr - Photo Sharing!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888655"/>
            <a:ext cx="4718050" cy="2653903"/>
          </a:xfrm>
        </p:spPr>
      </p:pic>
      <p:sp>
        <p:nvSpPr>
          <p:cNvPr id="8" name="Rectangle 7"/>
          <p:cNvSpPr/>
          <p:nvPr/>
        </p:nvSpPr>
        <p:spPr>
          <a:xfrm>
            <a:off x="3515678" y="3244334"/>
            <a:ext cx="7349641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						Photo: https://www.flickr.com/photos/johnloo/18666108579</a:t>
            </a:r>
          </a:p>
        </p:txBody>
      </p:sp>
    </p:spTree>
    <p:extLst>
      <p:ext uri="{BB962C8B-B14F-4D97-AF65-F5344CB8AC3E}">
        <p14:creationId xmlns:p14="http://schemas.microsoft.com/office/powerpoint/2010/main" val="3901360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Thinking Spiritually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about Resilience</a:t>
            </a:r>
            <a:endParaRPr lang="en-US" dirty="0"/>
          </a:p>
        </p:txBody>
      </p:sp>
      <p:pic>
        <p:nvPicPr>
          <p:cNvPr id="8" name="Content Placeholder 7" descr="File:&lt;strong&gt;Nature&lt;/strong&gt; park Planicky hreben in 2011 (3).JPG ...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2923"/>
            <a:ext cx="4718050" cy="3145366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81344" y="2468880"/>
            <a:ext cx="4718304" cy="4106487"/>
          </a:xfrm>
        </p:spPr>
        <p:txBody>
          <a:bodyPr>
            <a:normAutofit fontScale="77500" lnSpcReduction="20000"/>
          </a:bodyPr>
          <a:lstStyle/>
          <a:p>
            <a:r>
              <a:rPr lang="en-US" sz="3100" i="1" dirty="0">
                <a:latin typeface="Calibri" panose="020F0502020204030204" pitchFamily="34" charset="0"/>
                <a:cs typeface="Calibri" panose="020F0502020204030204" pitchFamily="34" charset="0"/>
              </a:rPr>
              <a:t>With trust that God is with us always, comforting us, we may</a:t>
            </a:r>
          </a:p>
          <a:p>
            <a:pPr lvl="1"/>
            <a:r>
              <a:rPr lang="en-US" sz="3100" i="1" dirty="0">
                <a:latin typeface="Calibri" panose="020F0502020204030204" pitchFamily="34" charset="0"/>
                <a:cs typeface="Calibri" panose="020F0502020204030204" pitchFamily="34" charset="0"/>
              </a:rPr>
              <a:t>Face the varied losses of our lives</a:t>
            </a:r>
          </a:p>
          <a:p>
            <a:pPr lvl="1"/>
            <a:r>
              <a:rPr lang="en-US" sz="3100" i="1" dirty="0">
                <a:latin typeface="Calibri" panose="020F0502020204030204" pitchFamily="34" charset="0"/>
                <a:cs typeface="Calibri" panose="020F0502020204030204" pitchFamily="34" charset="0"/>
              </a:rPr>
              <a:t>Learn to walk with ambiguous loss</a:t>
            </a:r>
          </a:p>
          <a:p>
            <a:r>
              <a:rPr lang="en-US" sz="3100" i="1" dirty="0">
                <a:latin typeface="Calibri" panose="020F0502020204030204" pitchFamily="34" charset="0"/>
                <a:cs typeface="Calibri" panose="020F0502020204030204" pitchFamily="34" charset="0"/>
              </a:rPr>
              <a:t>Spiritual accompaniment can help us to trust that we never walk alone.</a:t>
            </a:r>
          </a:p>
          <a:p>
            <a:pPr marL="0" indent="0">
              <a:buNone/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Photo:  https://commons.wikimedia.org/wiki/File:Nature_park_Planicky_hreben_in_2011_(3).JPG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4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900" dirty="0">
                <a:latin typeface="Calibri" panose="020F0502020204030204" pitchFamily="34" charset="0"/>
                <a:cs typeface="Calibri" panose="020F0502020204030204" pitchFamily="34" charset="0"/>
              </a:rPr>
              <a:t>Thinking Spiritually </a:t>
            </a:r>
            <a:br>
              <a:rPr lang="en-US" sz="4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900" dirty="0">
                <a:latin typeface="Calibri" panose="020F0502020204030204" pitchFamily="34" charset="0"/>
                <a:cs typeface="Calibri" panose="020F0502020204030204" pitchFamily="34" charset="0"/>
              </a:rPr>
              <a:t>about Resilience</a:t>
            </a:r>
            <a:br>
              <a:rPr lang="en-US" sz="4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429768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Drawing on Oaklander, p. 42:</a:t>
            </a:r>
          </a:p>
          <a:p>
            <a:pPr marL="0" indent="0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“2. </a:t>
            </a:r>
            <a:r>
              <a:rPr lang="en-US" sz="6000" u="sng" dirty="0">
                <a:latin typeface="Calibri" panose="020F0502020204030204" pitchFamily="34" charset="0"/>
                <a:cs typeface="Calibri" panose="020F0502020204030204" pitchFamily="34" charset="0"/>
              </a:rPr>
              <a:t>Try to find meaning in whatever stressful or traumatic thing has happened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0" indent="0">
              <a:buNone/>
            </a:pPr>
            <a:r>
              <a:rPr lang="en-US" altLang="en-US" sz="6000" i="1" dirty="0">
                <a:latin typeface="Calibri" panose="020F0502020204030204" pitchFamily="34" charset="0"/>
                <a:cs typeface="Calibri" panose="020F0502020204030204" pitchFamily="34" charset="0"/>
              </a:rPr>
              <a:t>For now we see in a mirror, dimly, but then we will see face to face.  Now I know only in part; then I will know fully, even as I have been fully known. (1 Cor. 13:12)</a:t>
            </a:r>
          </a:p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7671" y="2626821"/>
            <a:ext cx="4987635" cy="423117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25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C:\Users\kelleymu\AppData\Local\Microsoft\Windows\Temporary Internet Files\Content.IE5\R6Q8E4X0\Decorative_mirr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50240">
            <a:off x="7302727" y="2547188"/>
            <a:ext cx="3017520" cy="35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27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Thinking Spiritually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about Resilience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8335" y="2560319"/>
            <a:ext cx="6001789" cy="4148051"/>
          </a:xfrm>
        </p:spPr>
        <p:txBody>
          <a:bodyPr>
            <a:normAutofit fontScale="32500" lnSpcReduction="20000"/>
          </a:bodyPr>
          <a:lstStyle/>
          <a:p>
            <a:r>
              <a:rPr lang="en-US" sz="6200" i="1" dirty="0">
                <a:latin typeface="Calibri" panose="020F0502020204030204" pitchFamily="34" charset="0"/>
                <a:cs typeface="Calibri" panose="020F0502020204030204" pitchFamily="34" charset="0"/>
              </a:rPr>
              <a:t>We will never solve the </a:t>
            </a:r>
            <a:r>
              <a:rPr lang="en-US" sz="6200" i="1" u="sng" dirty="0">
                <a:latin typeface="Calibri" panose="020F0502020204030204" pitchFamily="34" charset="0"/>
                <a:cs typeface="Calibri" panose="020F0502020204030204" pitchFamily="34" charset="0"/>
              </a:rPr>
              <a:t>mystery</a:t>
            </a:r>
            <a:r>
              <a:rPr lang="en-US" sz="6200" i="1" dirty="0">
                <a:latin typeface="Calibri" panose="020F0502020204030204" pitchFamily="34" charset="0"/>
                <a:cs typeface="Calibri" panose="020F0502020204030204" pitchFamily="34" charset="0"/>
              </a:rPr>
              <a:t> of suffering and loss.  But that does not mean our suffering is </a:t>
            </a:r>
            <a:r>
              <a:rPr lang="en-US" sz="6200" i="1" u="sng" dirty="0">
                <a:latin typeface="Calibri" panose="020F0502020204030204" pitchFamily="34" charset="0"/>
                <a:cs typeface="Calibri" panose="020F0502020204030204" pitchFamily="34" charset="0"/>
              </a:rPr>
              <a:t>meaningless</a:t>
            </a:r>
            <a:r>
              <a:rPr lang="en-US" sz="6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6200" i="1" dirty="0">
                <a:latin typeface="Calibri" panose="020F0502020204030204" pitchFamily="34" charset="0"/>
                <a:cs typeface="Calibri" panose="020F0502020204030204" pitchFamily="34" charset="0"/>
              </a:rPr>
              <a:t>There is </a:t>
            </a:r>
            <a:r>
              <a:rPr lang="en-US" sz="6200" i="1" u="sng" dirty="0">
                <a:latin typeface="Calibri" panose="020F0502020204030204" pitchFamily="34" charset="0"/>
                <a:cs typeface="Calibri" panose="020F0502020204030204" pitchFamily="34" charset="0"/>
              </a:rPr>
              <a:t>meaning in mystery</a:t>
            </a:r>
            <a:r>
              <a:rPr lang="en-US" sz="6200" i="1" dirty="0">
                <a:latin typeface="Calibri" panose="020F0502020204030204" pitchFamily="34" charset="0"/>
                <a:cs typeface="Calibri" panose="020F0502020204030204" pitchFamily="34" charset="0"/>
              </a:rPr>
              <a:t>, grounded in God’s unfailing love and care.</a:t>
            </a:r>
          </a:p>
          <a:p>
            <a:r>
              <a:rPr lang="en-US" sz="6200" i="1" dirty="0">
                <a:latin typeface="Calibri" panose="020F0502020204030204" pitchFamily="34" charset="0"/>
                <a:cs typeface="Calibri" panose="020F0502020204030204" pitchFamily="34" charset="0"/>
              </a:rPr>
              <a:t>Meanings are </a:t>
            </a:r>
            <a:r>
              <a:rPr lang="en-US" sz="6200" i="1" u="sng" dirty="0">
                <a:latin typeface="Calibri" panose="020F0502020204030204" pitchFamily="34" charset="0"/>
                <a:cs typeface="Calibri" panose="020F0502020204030204" pitchFamily="34" charset="0"/>
              </a:rPr>
              <a:t>co-constructed (</a:t>
            </a:r>
            <a:r>
              <a:rPr lang="en-US" sz="6200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Neimeyer</a:t>
            </a:r>
            <a:r>
              <a:rPr lang="en-US" sz="6200" i="1" u="sng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6200" i="1" dirty="0">
                <a:latin typeface="Calibri" panose="020F0502020204030204" pitchFamily="34" charset="0"/>
                <a:cs typeface="Calibri" panose="020F0502020204030204" pitchFamily="34" charset="0"/>
              </a:rPr>
              <a:t>, and spiritual accompaniment can help to </a:t>
            </a:r>
            <a:r>
              <a:rPr lang="en-US" sz="6200" i="1" u="sng" dirty="0">
                <a:latin typeface="Calibri" panose="020F0502020204030204" pitchFamily="34" charset="0"/>
                <a:cs typeface="Calibri" panose="020F0502020204030204" pitchFamily="34" charset="0"/>
              </a:rPr>
              <a:t>co-construct meanings </a:t>
            </a:r>
            <a:r>
              <a:rPr lang="en-US" sz="6200" i="1" dirty="0">
                <a:latin typeface="Calibri" panose="020F0502020204030204" pitchFamily="34" charset="0"/>
                <a:cs typeface="Calibri" panose="020F0502020204030204" pitchFamily="34" charset="0"/>
              </a:rPr>
              <a:t>following loss that issue from God’s love.</a:t>
            </a:r>
          </a:p>
          <a:p>
            <a:pPr marL="0" indent="0">
              <a:buNone/>
            </a:pP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5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5000" i="1" u="sng" dirty="0">
                <a:latin typeface="Calibri" panose="020F0502020204030204" pitchFamily="34" charset="0"/>
                <a:cs typeface="Calibri" panose="020F0502020204030204" pitchFamily="34" charset="0"/>
              </a:rPr>
              <a:t>Julian of Norwich</a:t>
            </a:r>
            <a:r>
              <a:rPr lang="en-US" sz="50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5000" i="1" dirty="0">
                <a:latin typeface="Calibri" panose="020F0502020204030204" pitchFamily="34" charset="0"/>
                <a:cs typeface="Calibri" panose="020F0502020204030204" pitchFamily="34" charset="0"/>
              </a:rPr>
              <a:t>	We are “endlessly loved with an endless love.”</a:t>
            </a:r>
          </a:p>
          <a:p>
            <a:pPr marL="0" indent="0">
              <a:buNone/>
            </a:pPr>
            <a:endParaRPr 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300" i="1" dirty="0">
                <a:latin typeface="Calibri" panose="020F0502020204030204" pitchFamily="34" charset="0"/>
                <a:cs typeface="Calibri" panose="020F0502020204030204" pitchFamily="34" charset="0"/>
              </a:rPr>
              <a:t>Photo: https://commons.wikimedia.org/wiki/File:Julian_of_Norwich.jpg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File:&lt;strong&gt;Julian of Norwich&lt;/strong&gt;.jpg - Wikimedia Commons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2" y="2668385"/>
            <a:ext cx="2651759" cy="32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76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Thinking Spiritually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about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Drawing 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Oaklander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p. 42: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“3.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Try to maintain a positive outlook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0" indent="0">
              <a:buNone/>
            </a:pP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 came that they may have life, and have it 	abundantly. (John 10:10)</a:t>
            </a:r>
          </a:p>
          <a:p>
            <a:endParaRPr lang="en-US" dirty="0"/>
          </a:p>
        </p:txBody>
      </p:sp>
      <p:pic>
        <p:nvPicPr>
          <p:cNvPr id="5" name="Content Placeholder 4" descr="&lt;strong&gt;Abundance&lt;/strong&gt; – Sunshine upon my inner garden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560321"/>
            <a:ext cx="4718050" cy="2934392"/>
          </a:xfrm>
        </p:spPr>
      </p:pic>
      <p:sp>
        <p:nvSpPr>
          <p:cNvPr id="6" name="Rectangle 5"/>
          <p:cNvSpPr/>
          <p:nvPr/>
        </p:nvSpPr>
        <p:spPr>
          <a:xfrm>
            <a:off x="3047999" y="3105835"/>
            <a:ext cx="903039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Photo: https://sunshineuponmygarden.wordpress.com/2015/03/07/abundance/</a:t>
            </a:r>
          </a:p>
        </p:txBody>
      </p:sp>
    </p:spTree>
    <p:extLst>
      <p:ext uri="{BB962C8B-B14F-4D97-AF65-F5344CB8AC3E}">
        <p14:creationId xmlns:p14="http://schemas.microsoft.com/office/powerpoint/2010/main" val="2940659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Thinking Spiritually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about Resilience</a:t>
            </a:r>
            <a:endParaRPr lang="en-US" dirty="0"/>
          </a:p>
        </p:txBody>
      </p:sp>
      <p:pic>
        <p:nvPicPr>
          <p:cNvPr id="8" name="Content Placeholder 7" descr="ex-ceed: The Defining Beauty in &lt;strong&gt;Brokenness&lt;/strong&gt;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07" y="2485505"/>
            <a:ext cx="4073237" cy="366591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915295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We have never been promised a life without suffering.</a:t>
            </a: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An abundant life will include loss and grief.</a:t>
            </a: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Spiritual accompaniment can help us to notice where God is active in our lives, bringing wholeness out of brokenness, in love.</a:t>
            </a:r>
          </a:p>
          <a:p>
            <a:pPr marL="0" indent="0"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Photo: http://inspiringbetterlife.blogspot.com/2012/10/the-defining-beauty-in-brokenness.html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93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Thinking Spiritually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about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Drawing on Oaklander, p. 42: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“6.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 quick to reach out for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support when things go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haywire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294" y="2660073"/>
            <a:ext cx="4718304" cy="3310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Spiritual accompaniment may offer care and support that </a:t>
            </a:r>
          </a:p>
          <a:p>
            <a:pPr>
              <a:buFontTx/>
              <a:buChar char="-"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notices and asks about the </a:t>
            </a:r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many losses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another might face</a:t>
            </a:r>
          </a:p>
          <a:p>
            <a:pPr>
              <a:buFontTx/>
              <a:buChar char="-"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Walks with another through </a:t>
            </a:r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ambiguous loss</a:t>
            </a:r>
          </a:p>
          <a:p>
            <a:pPr>
              <a:buFontTx/>
              <a:buChar char="-"/>
            </a:pPr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Co-constructs meaning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grounded in God’s constant love and care</a:t>
            </a:r>
          </a:p>
        </p:txBody>
      </p:sp>
      <p:pic>
        <p:nvPicPr>
          <p:cNvPr id="5" name="Picture 4" descr="Knowledge and Artificial Intelligence: When Machines Kn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99" y="4191277"/>
            <a:ext cx="3760817" cy="16791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204" y="3105835"/>
            <a:ext cx="85537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Photo: http://www.the-vital-edge.com/knowledge-and-artificial-intelligence/</a:t>
            </a:r>
          </a:p>
        </p:txBody>
      </p:sp>
    </p:spTree>
    <p:extLst>
      <p:ext uri="{BB962C8B-B14F-4D97-AF65-F5344CB8AC3E}">
        <p14:creationId xmlns:p14="http://schemas.microsoft.com/office/powerpoint/2010/main" val="2677988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Thinking Spiritually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about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2" y="2460566"/>
            <a:ext cx="4718304" cy="419792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Drawing on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Oaklander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p. 42:</a:t>
            </a:r>
          </a:p>
          <a:p>
            <a:pPr marL="457200" lvl="1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“9.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Don’t beat yourself up or dwell on the past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457200" lvl="1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in every end a new beginning lies hidden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 (Jürgen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Moltmann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2004)</a:t>
            </a:r>
          </a:p>
          <a:p>
            <a:pPr marL="457200" lvl="1" indent="0"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Photo: https://en.wikipedia.org/wiki/File:Garan_Sunrise.jpg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08218" y="3236021"/>
            <a:ext cx="79791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</a:t>
            </a:r>
          </a:p>
        </p:txBody>
      </p:sp>
      <p:pic>
        <p:nvPicPr>
          <p:cNvPr id="7" name="Picture 6" descr="File:Garan &lt;strong&gt;Sunrise&lt;/strong&gt;.jp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36" y="2460566"/>
            <a:ext cx="4581519" cy="37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77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Thinking Spiritually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about Resilience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Spiritual accompaniment may offer care and support that </a:t>
            </a:r>
          </a:p>
          <a:p>
            <a:pPr>
              <a:buFontTx/>
              <a:buChar char="-"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notices and asks about the </a:t>
            </a:r>
            <a:r>
              <a:rPr lang="en-US" i="1" u="sng" dirty="0">
                <a:latin typeface="Calibri" panose="020F0502020204030204" pitchFamily="34" charset="0"/>
                <a:cs typeface="Calibri" panose="020F0502020204030204" pitchFamily="34" charset="0"/>
              </a:rPr>
              <a:t>many losses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of the past</a:t>
            </a:r>
          </a:p>
          <a:p>
            <a:pPr>
              <a:buFontTx/>
              <a:buChar char="-"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Invites the other to notice God’s loving activity in the present</a:t>
            </a:r>
            <a:endParaRPr lang="en-US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Supports the other in moving into the “open-ended future” with God (Lester)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Photo: https://www.flickr.com/photos/a_gods_child/4343286660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&lt;strong&gt;faith&lt;/strong&gt; &lt;strong&gt;hope&lt;/strong&gt; &lt;strong&gt;love&lt;/strong&gt; | my apartment, Shanghai | Lynn Lin | Flick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15267"/>
            <a:ext cx="4718050" cy="300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1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do we think about resilience in light of faith and the spiritual life?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 we feel called to grow in deeper spiritual resilience?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do we maintain our own resilience while supporting resilience in those whom we accompany?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this moment, to what might God be inviting you?</a:t>
            </a:r>
          </a:p>
          <a:p>
            <a:endParaRPr lang="en-US" dirty="0"/>
          </a:p>
        </p:txBody>
      </p:sp>
      <p:pic>
        <p:nvPicPr>
          <p:cNvPr id="5" name="Picture 2" descr="C:\Users\kelleymu\AppData\Local\Microsoft\Windows\Temporary Internet Files\Content.IE5\R6Q8E4X0\MC90044214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706" y="2815209"/>
            <a:ext cx="28098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65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I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Myths of Grief and Beyond</a:t>
            </a:r>
          </a:p>
        </p:txBody>
      </p:sp>
    </p:spTree>
    <p:extLst>
      <p:ext uri="{BB962C8B-B14F-4D97-AF65-F5344CB8AC3E}">
        <p14:creationId xmlns:p14="http://schemas.microsoft.com/office/powerpoint/2010/main" val="28681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Myth of Grief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85753"/>
            <a:ext cx="9601196" cy="3490115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Death is the experience that will typically prompt grief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My Grandfather &lt;strong&gt;Funeral&lt;/strong&gt; Free Stock Photo - Public Domai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52" y="2946400"/>
            <a:ext cx="5424093" cy="32681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296733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https://publicdomainpictures.net/en/view-image.php?image=40990&amp;picture=my-grandfather-funeral&amp;large=1</a:t>
            </a:r>
          </a:p>
        </p:txBody>
      </p:sp>
    </p:spTree>
    <p:extLst>
      <p:ext uri="{BB962C8B-B14F-4D97-AF65-F5344CB8AC3E}">
        <p14:creationId xmlns:p14="http://schemas.microsoft.com/office/powerpoint/2010/main" val="56473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Beyond the Myth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Types of Loss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Material Loss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Relationship Loss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Role Loss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Functional Loss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Systemic Loss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Intrapsychic Loss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K. Mitchell and H. Anderson,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All Our Losses, All Our Griefs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 Westminster. 1984.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29" y="2443942"/>
            <a:ext cx="3078241" cy="3426633"/>
          </a:xfrm>
        </p:spPr>
      </p:pic>
    </p:spTree>
    <p:extLst>
      <p:ext uri="{BB962C8B-B14F-4D97-AF65-F5344CB8AC3E}">
        <p14:creationId xmlns:p14="http://schemas.microsoft.com/office/powerpoint/2010/main" val="140189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Intrapsychic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415" y="2581836"/>
            <a:ext cx="4718304" cy="3646842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Langston Hughes, “Harlem” from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Collected Poems.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Copyright © 1994 by The Estate of Langston Hughes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Image: Wikimedia Commons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294" y="2054711"/>
            <a:ext cx="4718304" cy="41739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What happens to a dream deferred?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Does it dry up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like a raisin in the sun?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Or fester like a sore—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then run?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Does it stink like rotten meat?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Or crust and sugar over—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like a syrupy sweet?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Maybe it just sags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like a heavy load.       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Or does it explode?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     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07" y="2443941"/>
            <a:ext cx="2590800" cy="316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1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Possible Faith/Spiritual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99011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we notice, name the varied losses we might be experiencing?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have our many varied losses perhaps shaped our faith?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we trust that God sees every loss and cares deeply about our experience?</a:t>
            </a:r>
          </a:p>
          <a:p>
            <a:pPr marL="0" indent="0"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Photo: http://inspiringbetterlife.blogspot.com/2011/10/unrequited-nature-of-loss.html</a:t>
            </a:r>
          </a:p>
        </p:txBody>
      </p:sp>
      <p:pic>
        <p:nvPicPr>
          <p:cNvPr id="5" name="Content Placeholder 4" descr="ex-ceed: The Unrequited Nature of &lt;strong&gt;Loss&lt;/strong&gt;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485505"/>
            <a:ext cx="4718050" cy="3353897"/>
          </a:xfrm>
        </p:spPr>
      </p:pic>
    </p:spTree>
    <p:extLst>
      <p:ext uri="{BB962C8B-B14F-4D97-AF65-F5344CB8AC3E}">
        <p14:creationId xmlns:p14="http://schemas.microsoft.com/office/powerpoint/2010/main" val="285185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Myth of Grief</a:t>
            </a:r>
          </a:p>
        </p:txBody>
      </p:sp>
      <p:pic>
        <p:nvPicPr>
          <p:cNvPr id="8" name="Content Placeholder 6" descr="Sigmund_Freud_LIF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604" y="2651760"/>
            <a:ext cx="2144683" cy="290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22124" y="2560319"/>
            <a:ext cx="6377524" cy="3665913"/>
          </a:xfrm>
        </p:spPr>
        <p:txBody>
          <a:bodyPr>
            <a:norm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Standard Model (Hagman, 2001)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Grief is time-limited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Successful grieving brings closure, full resolution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1600" dirty="0"/>
          </a:p>
          <a:p>
            <a:pPr marL="457200" lvl="1" indent="0">
              <a:buNone/>
            </a:pP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[Photo: en.wikipedia.org]</a:t>
            </a:r>
          </a:p>
          <a:p>
            <a:pPr lvl="1"/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80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6BDE0E01E6E54C8466B21B7734B863" ma:contentTypeVersion="" ma:contentTypeDescription="Create a new document." ma:contentTypeScope="" ma:versionID="2ee4b755e2ddb98d4358fb9ababa4a12">
  <xsd:schema xmlns:xsd="http://www.w3.org/2001/XMLSchema" xmlns:xs="http://www.w3.org/2001/XMLSchema" xmlns:p="http://schemas.microsoft.com/office/2006/metadata/properties" xmlns:ns2="bbf442d6-9c3b-426f-85e9-006d0d5f943f" xmlns:ns3="b9ae310b-3bfb-4d3d-8149-efbf8e7166b9" targetNamespace="http://schemas.microsoft.com/office/2006/metadata/properties" ma:root="true" ma:fieldsID="31b9aaab55128d80a93380e442d2eba0" ns2:_="" ns3:_="">
    <xsd:import namespace="bbf442d6-9c3b-426f-85e9-006d0d5f943f"/>
    <xsd:import namespace="b9ae310b-3bfb-4d3d-8149-efbf8e7166b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442d6-9c3b-426f-85e9-006d0d5f94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e310b-3bfb-4d3d-8149-efbf8e7166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641823-C384-414F-AFA9-B84BE0268F84}"/>
</file>

<file path=customXml/itemProps2.xml><?xml version="1.0" encoding="utf-8"?>
<ds:datastoreItem xmlns:ds="http://schemas.openxmlformats.org/officeDocument/2006/customXml" ds:itemID="{ACD58820-8BAB-45E1-8B9D-4E64CD5871B3}"/>
</file>

<file path=customXml/itemProps3.xml><?xml version="1.0" encoding="utf-8"?>
<ds:datastoreItem xmlns:ds="http://schemas.openxmlformats.org/officeDocument/2006/customXml" ds:itemID="{3E506AD0-1382-4118-B63C-0B96F0190ABD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608</TotalTime>
  <Words>2113</Words>
  <Application>Microsoft Office PowerPoint</Application>
  <PresentationFormat>Widescreen</PresentationFormat>
  <Paragraphs>361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Garamond</vt:lpstr>
      <vt:lpstr>Wingdings</vt:lpstr>
      <vt:lpstr>Organic</vt:lpstr>
      <vt:lpstr>     Beyond the Myths of Grief: Wisdom for  Spiritual Accompaniment</vt:lpstr>
      <vt:lpstr>Outline</vt:lpstr>
      <vt:lpstr>Proposed Definitions</vt:lpstr>
      <vt:lpstr>Part I</vt:lpstr>
      <vt:lpstr>A Myth of Grief</vt:lpstr>
      <vt:lpstr>Beyond the Myth</vt:lpstr>
      <vt:lpstr>Intrapsychic Loss</vt:lpstr>
      <vt:lpstr>Possible Faith/Spiritual Dimensions</vt:lpstr>
      <vt:lpstr>A Myth of Grief</vt:lpstr>
      <vt:lpstr>Beyond the Myth</vt:lpstr>
      <vt:lpstr>Possible Faith/Spiritual Dimensions</vt:lpstr>
      <vt:lpstr>A Myth of Grief</vt:lpstr>
      <vt:lpstr>Beyond the Myth</vt:lpstr>
      <vt:lpstr>Possible Faith/Spiritual Dimensions</vt:lpstr>
      <vt:lpstr>A Myth of Grief</vt:lpstr>
      <vt:lpstr>Beyond the Myth</vt:lpstr>
      <vt:lpstr>Narrative Disruptions (Neimeyer, 2000)</vt:lpstr>
      <vt:lpstr> The Great Challenge of Loss</vt:lpstr>
      <vt:lpstr>Possible Faith/Spiritual Dimensions</vt:lpstr>
      <vt:lpstr>Reflection</vt:lpstr>
      <vt:lpstr>Part II</vt:lpstr>
      <vt:lpstr>Resilience</vt:lpstr>
      <vt:lpstr>What Is Resilience?</vt:lpstr>
      <vt:lpstr>Resilience and Self-Care</vt:lpstr>
      <vt:lpstr>Nurturing Resilience</vt:lpstr>
      <vt:lpstr>Ten Resilience-Builders (Source: Oaklander, p. 42)</vt:lpstr>
      <vt:lpstr>Thinking Spiritually  about Resilience</vt:lpstr>
      <vt:lpstr> Thinking Spiritually  about Resilience </vt:lpstr>
      <vt:lpstr>Thinking Spiritually  about Resilience</vt:lpstr>
      <vt:lpstr>Thinking Spiritually  about Resilience</vt:lpstr>
      <vt:lpstr>Thinking Spiritually  about Resilience</vt:lpstr>
      <vt:lpstr> Thinking Spiritually  about Resilience </vt:lpstr>
      <vt:lpstr>Thinking Spiritually  about Resilience</vt:lpstr>
      <vt:lpstr>Thinking Spiritually  about Resilience</vt:lpstr>
      <vt:lpstr>Thinking Spiritually  about Resilience</vt:lpstr>
      <vt:lpstr>Thinking Spiritually  about Resilience</vt:lpstr>
      <vt:lpstr>Thinking Spiritually  about Resilience</vt:lpstr>
      <vt:lpstr>Thinking Spiritually  about Resilience</vt:lpstr>
      <vt:lpstr>Reflection</vt:lpstr>
    </vt:vector>
  </TitlesOfParts>
  <Company>Boston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Myths of Grief:   Wisdom for Spiritual Accompaniment</dc:title>
  <dc:creator>Melissa Kelley</dc:creator>
  <cp:lastModifiedBy>Lisa Hastings</cp:lastModifiedBy>
  <cp:revision>71</cp:revision>
  <cp:lastPrinted>2018-04-17T19:31:03Z</cp:lastPrinted>
  <dcterms:created xsi:type="dcterms:W3CDTF">2018-04-11T15:59:38Z</dcterms:created>
  <dcterms:modified xsi:type="dcterms:W3CDTF">2018-04-24T19:56:44Z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0x010100F86BDE0E01E6E54C8466B21B7734B863</vt:lpwstr>
  </property>
</Properties>
</file>