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86" r:id="rId6"/>
    <p:sldId id="258" r:id="rId7"/>
    <p:sldId id="275" r:id="rId8"/>
    <p:sldId id="259" r:id="rId9"/>
    <p:sldId id="260" r:id="rId10"/>
    <p:sldId id="262" r:id="rId11"/>
    <p:sldId id="261" r:id="rId12"/>
    <p:sldId id="265" r:id="rId13"/>
    <p:sldId id="264" r:id="rId14"/>
    <p:sldId id="282" r:id="rId15"/>
    <p:sldId id="266" r:id="rId16"/>
    <p:sldId id="267" r:id="rId17"/>
    <p:sldId id="268" r:id="rId18"/>
    <p:sldId id="288" r:id="rId19"/>
    <p:sldId id="269" r:id="rId20"/>
    <p:sldId id="271" r:id="rId21"/>
    <p:sldId id="272" r:id="rId22"/>
    <p:sldId id="273" r:id="rId23"/>
    <p:sldId id="274" r:id="rId24"/>
    <p:sldId id="283" r:id="rId25"/>
    <p:sldId id="276" r:id="rId26"/>
    <p:sldId id="277" r:id="rId27"/>
    <p:sldId id="278" r:id="rId28"/>
    <p:sldId id="279" r:id="rId29"/>
    <p:sldId id="280" r:id="rId30"/>
    <p:sldId id="287" r:id="rId31"/>
    <p:sldId id="285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4176299"/>
            <a:ext cx="5120640" cy="179638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/>
              <a:t>Nicholas Collura, </a:t>
            </a:r>
            <a:r>
              <a:rPr lang="en-US" b="1" dirty="0" err="1"/>
              <a:t>MDiv</a:t>
            </a:r>
            <a:r>
              <a:rPr lang="en-US" b="1" dirty="0"/>
              <a:t>.</a:t>
            </a:r>
          </a:p>
          <a:p>
            <a:endParaRPr lang="en-US" dirty="0"/>
          </a:p>
          <a:p>
            <a:r>
              <a:rPr lang="en-US" dirty="0"/>
              <a:t>nicholas.collura@gmail.com</a:t>
            </a:r>
          </a:p>
          <a:p>
            <a:r>
              <a:rPr lang="en-US" dirty="0" err="1"/>
              <a:t>www.nicholascollura.com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on grief and loss</a:t>
            </a:r>
          </a:p>
        </p:txBody>
      </p:sp>
    </p:spTree>
    <p:extLst>
      <p:ext uri="{BB962C8B-B14F-4D97-AF65-F5344CB8AC3E}">
        <p14:creationId xmlns:p14="http://schemas.microsoft.com/office/powerpoint/2010/main" val="342801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3389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Past and Present </a:t>
            </a:r>
            <a:r>
              <a:rPr lang="en-US" dirty="0" err="1"/>
              <a:t>Griefs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COVID May Trigger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025220"/>
            <a:ext cx="8595360" cy="4210987"/>
          </a:xfrm>
        </p:spPr>
        <p:txBody>
          <a:bodyPr/>
          <a:lstStyle/>
          <a:p>
            <a:r>
              <a:rPr lang="en-US" dirty="0"/>
              <a:t>Other times of loneliness</a:t>
            </a:r>
          </a:p>
          <a:p>
            <a:r>
              <a:rPr lang="en-US" dirty="0"/>
              <a:t>Other times when we felt out of control</a:t>
            </a:r>
          </a:p>
          <a:p>
            <a:r>
              <a:rPr lang="en-US" dirty="0"/>
              <a:t>Other times when we worried for our mental health</a:t>
            </a:r>
          </a:p>
          <a:p>
            <a:r>
              <a:rPr lang="en-US" dirty="0"/>
              <a:t>Other times when we felt our life was being wasted or was passing us by</a:t>
            </a:r>
          </a:p>
          <a:p>
            <a:r>
              <a:rPr lang="en-US" dirty="0"/>
              <a:t>Other times of personal or collective trauma</a:t>
            </a:r>
          </a:p>
          <a:p>
            <a:r>
              <a:rPr lang="en-US" dirty="0"/>
              <a:t>Other times when we felt despair for the earth / society / world</a:t>
            </a:r>
          </a:p>
          <a:p>
            <a:r>
              <a:rPr lang="en-US" dirty="0"/>
              <a:t>Other times when illness or tragedy kept us from participating in something meaningful</a:t>
            </a:r>
          </a:p>
        </p:txBody>
      </p:sp>
    </p:spTree>
    <p:extLst>
      <p:ext uri="{BB962C8B-B14F-4D97-AF65-F5344CB8AC3E}">
        <p14:creationId xmlns:p14="http://schemas.microsoft.com/office/powerpoint/2010/main" val="137275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des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42"/>
            <a:ext cx="91440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261" y="6270171"/>
            <a:ext cx="479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Pamela Hardesty, “Sacred Heart”</a:t>
            </a:r>
          </a:p>
        </p:txBody>
      </p:sp>
    </p:spTree>
    <p:extLst>
      <p:ext uri="{BB962C8B-B14F-4D97-AF65-F5344CB8AC3E}">
        <p14:creationId xmlns:p14="http://schemas.microsoft.com/office/powerpoint/2010/main" val="305958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Important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185406"/>
            <a:ext cx="8595360" cy="4050802"/>
          </a:xfrm>
        </p:spPr>
        <p:txBody>
          <a:bodyPr/>
          <a:lstStyle/>
          <a:p>
            <a:r>
              <a:rPr lang="en-US" dirty="0"/>
              <a:t>All grief is personal, specific; these are not universal prescriptions, but invitations to our own individual reflection</a:t>
            </a:r>
          </a:p>
          <a:p>
            <a:endParaRPr lang="en-US" dirty="0"/>
          </a:p>
          <a:p>
            <a:r>
              <a:rPr lang="en-US" dirty="0"/>
              <a:t>It’s ok not to process grief before we are ready to do so; we can acknowledge grief but then put it into our “back pocket” until we are ready</a:t>
            </a:r>
          </a:p>
          <a:p>
            <a:endParaRPr lang="en-US" dirty="0"/>
          </a:p>
          <a:p>
            <a:r>
              <a:rPr lang="en-US" dirty="0"/>
              <a:t>Grief work is fundamentally an invitation to growth and healing. Grief is not the enemy; rather, it is our own spirit’s best attempt to respond to the antagonism of loss</a:t>
            </a:r>
          </a:p>
        </p:txBody>
      </p:sp>
    </p:spTree>
    <p:extLst>
      <p:ext uri="{BB962C8B-B14F-4D97-AF65-F5344CB8AC3E}">
        <p14:creationId xmlns:p14="http://schemas.microsoft.com/office/powerpoint/2010/main" val="406998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Loss</a:t>
            </a:r>
          </a:p>
        </p:txBody>
      </p:sp>
    </p:spTree>
    <p:extLst>
      <p:ext uri="{BB962C8B-B14F-4D97-AF65-F5344CB8AC3E}">
        <p14:creationId xmlns:p14="http://schemas.microsoft.com/office/powerpoint/2010/main" val="4114085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52428"/>
          </a:xfrm>
        </p:spPr>
        <p:txBody>
          <a:bodyPr/>
          <a:lstStyle/>
          <a:p>
            <a:pPr algn="ctr"/>
            <a:r>
              <a:rPr lang="en-US" dirty="0"/>
              <a:t>Naming Loss: Ambiguous Loss</a:t>
            </a:r>
          </a:p>
        </p:txBody>
      </p:sp>
      <p:pic>
        <p:nvPicPr>
          <p:cNvPr id="4" name="Content Placeholder 3" descr="Pauline-Boss-e1585848113656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r="808"/>
          <a:stretch>
            <a:fillRect/>
          </a:stretch>
        </p:blipFill>
        <p:spPr>
          <a:xfrm>
            <a:off x="274320" y="1058168"/>
            <a:ext cx="8595360" cy="4937760"/>
          </a:xfrm>
        </p:spPr>
      </p:pic>
      <p:sp>
        <p:nvSpPr>
          <p:cNvPr id="5" name="TextBox 4"/>
          <p:cNvSpPr txBox="1"/>
          <p:nvPr/>
        </p:nvSpPr>
        <p:spPr>
          <a:xfrm>
            <a:off x="2322467" y="6293055"/>
            <a:ext cx="329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Pauline Boss, PH.D.</a:t>
            </a:r>
          </a:p>
        </p:txBody>
      </p:sp>
    </p:spTree>
    <p:extLst>
      <p:ext uri="{BB962C8B-B14F-4D97-AF65-F5344CB8AC3E}">
        <p14:creationId xmlns:p14="http://schemas.microsoft.com/office/powerpoint/2010/main" val="343502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hir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67" y="352488"/>
            <a:ext cx="7256554" cy="554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068" y="6007007"/>
            <a:ext cx="47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Giorgio de Chirico, “Montparnasse </a:t>
            </a:r>
          </a:p>
          <a:p>
            <a:r>
              <a:rPr lang="en-US" sz="1400" i="1" dirty="0"/>
              <a:t>(The Melancholy of Departure)”</a:t>
            </a:r>
          </a:p>
        </p:txBody>
      </p:sp>
    </p:spTree>
    <p:extLst>
      <p:ext uri="{BB962C8B-B14F-4D97-AF65-F5344CB8AC3E}">
        <p14:creationId xmlns:p14="http://schemas.microsoft.com/office/powerpoint/2010/main" val="225748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Ambiguous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96381"/>
            <a:ext cx="8595360" cy="44398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People killed in war: physically absent, psychologically present</a:t>
            </a:r>
          </a:p>
          <a:p>
            <a:endParaRPr lang="en-US" sz="2400" dirty="0"/>
          </a:p>
          <a:p>
            <a:r>
              <a:rPr lang="en-US" sz="2400" dirty="0"/>
              <a:t>Survivors of war, people with dementia: physically present, psychologically absent</a:t>
            </a:r>
          </a:p>
          <a:p>
            <a:endParaRPr lang="en-US" sz="2400" dirty="0"/>
          </a:p>
          <a:p>
            <a:r>
              <a:rPr lang="en-US" sz="2400" dirty="0"/>
              <a:t>Ambiguities of COVID Pandemic: interplay of absence and presence in virtual relationships, relationship to the world around us, even the invisible virus itself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i="1" dirty="0"/>
              <a:t>Living with ambiguity, imperfection, the “in-between”</a:t>
            </a:r>
          </a:p>
        </p:txBody>
      </p:sp>
    </p:spTree>
    <p:extLst>
      <p:ext uri="{BB962C8B-B14F-4D97-AF65-F5344CB8AC3E}">
        <p14:creationId xmlns:p14="http://schemas.microsoft.com/office/powerpoint/2010/main" val="2372390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512" y="5640866"/>
            <a:ext cx="3969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Gustav Klimt, “The Tree of Life”</a:t>
            </a:r>
          </a:p>
        </p:txBody>
      </p:sp>
      <p:pic>
        <p:nvPicPr>
          <p:cNvPr id="4" name="Picture 3" descr="1166571001_large-image_gustav-klimt-tree-of-life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12" y="1098424"/>
            <a:ext cx="6966105" cy="404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524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Naming Loss: Anticipatory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04846"/>
            <a:ext cx="8595360" cy="4531361"/>
          </a:xfrm>
        </p:spPr>
        <p:txBody>
          <a:bodyPr>
            <a:normAutofit/>
          </a:bodyPr>
          <a:lstStyle/>
          <a:p>
            <a:r>
              <a:rPr lang="en-US" sz="2800" dirty="0"/>
              <a:t>Future-oriented </a:t>
            </a:r>
          </a:p>
          <a:p>
            <a:endParaRPr lang="en-US" sz="2800" dirty="0"/>
          </a:p>
          <a:p>
            <a:r>
              <a:rPr lang="en-US" sz="2800" dirty="0"/>
              <a:t>May express itself as anxiety</a:t>
            </a:r>
          </a:p>
          <a:p>
            <a:endParaRPr lang="en-US" sz="2800" dirty="0"/>
          </a:p>
          <a:p>
            <a:r>
              <a:rPr lang="en-US" sz="2800" dirty="0"/>
              <a:t>Importance of mindfulness, rooting in the present moment</a:t>
            </a:r>
          </a:p>
          <a:p>
            <a:endParaRPr lang="en-US" sz="2800" dirty="0"/>
          </a:p>
          <a:p>
            <a:r>
              <a:rPr lang="en-US" sz="2800" dirty="0"/>
              <a:t>Importance of framing future-oriented thinking with hope</a:t>
            </a:r>
          </a:p>
        </p:txBody>
      </p:sp>
    </p:spTree>
    <p:extLst>
      <p:ext uri="{BB962C8B-B14F-4D97-AF65-F5344CB8AC3E}">
        <p14:creationId xmlns:p14="http://schemas.microsoft.com/office/powerpoint/2010/main" val="304929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524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Naming Loss: “Civic Sadness”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74320" y="1784938"/>
            <a:ext cx="8595360" cy="4451269"/>
          </a:xfrm>
        </p:spPr>
        <p:txBody>
          <a:bodyPr/>
          <a:lstStyle/>
          <a:p>
            <a:r>
              <a:rPr lang="en-US" dirty="0"/>
              <a:t>Our investment in the life and well-being of the world / society / planet</a:t>
            </a:r>
          </a:p>
          <a:p>
            <a:endParaRPr lang="en-US" dirty="0"/>
          </a:p>
          <a:p>
            <a:r>
              <a:rPr lang="en-US" dirty="0"/>
              <a:t>This is a central element of our experience of this century (thinking of ecological disaster, visibility of extreme human rights abuses, etc.)</a:t>
            </a:r>
          </a:p>
          <a:p>
            <a:endParaRPr lang="en-US" dirty="0"/>
          </a:p>
          <a:p>
            <a:r>
              <a:rPr lang="en-US" dirty="0"/>
              <a:t>Grief may manifest itself as guilt over inaction or even over happiness</a:t>
            </a:r>
          </a:p>
          <a:p>
            <a:endParaRPr lang="en-US" dirty="0"/>
          </a:p>
          <a:p>
            <a:r>
              <a:rPr lang="en-US" dirty="0"/>
              <a:t>Importance of “trauma stewardship” (Laura van </a:t>
            </a:r>
            <a:r>
              <a:rPr lang="en-US" dirty="0" err="1"/>
              <a:t>Dernoot</a:t>
            </a:r>
            <a:r>
              <a:rPr lang="en-US" dirty="0"/>
              <a:t> </a:t>
            </a:r>
            <a:r>
              <a:rPr lang="en-US" dirty="0" err="1"/>
              <a:t>Lipsky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596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1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524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Naming Loss: Spiritual Loss</a:t>
            </a:r>
          </a:p>
        </p:txBody>
      </p:sp>
      <p:pic>
        <p:nvPicPr>
          <p:cNvPr id="3" name="Content Placeholder 2" descr="thicke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r="8681"/>
          <a:stretch>
            <a:fillRect/>
          </a:stretch>
        </p:blipFill>
        <p:spPr>
          <a:xfrm>
            <a:off x="274638" y="1087438"/>
            <a:ext cx="8594725" cy="4599196"/>
          </a:xfrm>
        </p:spPr>
      </p:pic>
      <p:sp>
        <p:nvSpPr>
          <p:cNvPr id="4" name="TextBox 3"/>
          <p:cNvSpPr txBox="1"/>
          <p:nvPr/>
        </p:nvSpPr>
        <p:spPr>
          <a:xfrm>
            <a:off x="903817" y="6023592"/>
            <a:ext cx="7965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Randall </a:t>
            </a:r>
            <a:r>
              <a:rPr lang="en-US" sz="1400" i="1" dirty="0" err="1"/>
              <a:t>Stoltzfus</a:t>
            </a:r>
            <a:r>
              <a:rPr lang="en-US" sz="1400" i="1" dirty="0"/>
              <a:t>, “Thicket”</a:t>
            </a:r>
          </a:p>
        </p:txBody>
      </p:sp>
    </p:spTree>
    <p:extLst>
      <p:ext uri="{BB962C8B-B14F-4D97-AF65-F5344CB8AC3E}">
        <p14:creationId xmlns:p14="http://schemas.microsoft.com/office/powerpoint/2010/main" val="147920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8" y="0"/>
            <a:ext cx="55286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5621" y="5366260"/>
            <a:ext cx="2219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Marc Chagall, </a:t>
            </a:r>
          </a:p>
          <a:p>
            <a:r>
              <a:rPr lang="en-US" i="1" dirty="0"/>
              <a:t>“Noah Receives the Order to Build the Ark”</a:t>
            </a:r>
          </a:p>
        </p:txBody>
      </p:sp>
    </p:spTree>
    <p:extLst>
      <p:ext uri="{BB962C8B-B14F-4D97-AF65-F5344CB8AC3E}">
        <p14:creationId xmlns:p14="http://schemas.microsoft.com/office/powerpoint/2010/main" val="129723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(in all things, balance)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</a:t>
            </a:r>
          </a:p>
        </p:txBody>
      </p:sp>
    </p:spTree>
    <p:extLst>
      <p:ext uri="{BB962C8B-B14F-4D97-AF65-F5344CB8AC3E}">
        <p14:creationId xmlns:p14="http://schemas.microsoft.com/office/powerpoint/2010/main" val="170166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Coping: Intuitive and Instrumental Grieving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933684"/>
            <a:ext cx="8595360" cy="4302524"/>
          </a:xfrm>
        </p:spPr>
        <p:txBody>
          <a:bodyPr>
            <a:normAutofit/>
          </a:bodyPr>
          <a:lstStyle/>
          <a:p>
            <a:r>
              <a:rPr lang="en-US" sz="2800" dirty="0"/>
              <a:t>Emotive Grieving</a:t>
            </a:r>
          </a:p>
          <a:p>
            <a:endParaRPr lang="en-US" sz="2800" dirty="0"/>
          </a:p>
          <a:p>
            <a:r>
              <a:rPr lang="en-US" sz="2800" dirty="0"/>
              <a:t>Cognitive Grieving</a:t>
            </a:r>
          </a:p>
          <a:p>
            <a:endParaRPr lang="en-US" sz="2800" dirty="0"/>
          </a:p>
          <a:p>
            <a:r>
              <a:rPr lang="en-US" sz="2800" dirty="0"/>
              <a:t>Active Grieving</a:t>
            </a:r>
          </a:p>
          <a:p>
            <a:endParaRPr lang="en-US" sz="2800" dirty="0"/>
          </a:p>
          <a:p>
            <a:r>
              <a:rPr lang="en-US" sz="2800" dirty="0"/>
              <a:t>Ritual Grieving</a:t>
            </a:r>
          </a:p>
        </p:txBody>
      </p:sp>
    </p:spTree>
    <p:extLst>
      <p:ext uri="{BB962C8B-B14F-4D97-AF65-F5344CB8AC3E}">
        <p14:creationId xmlns:p14="http://schemas.microsoft.com/office/powerpoint/2010/main" val="21827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Coping: Moral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933684"/>
            <a:ext cx="8595360" cy="4302524"/>
          </a:xfrm>
        </p:spPr>
        <p:txBody>
          <a:bodyPr>
            <a:normAutofit/>
          </a:bodyPr>
          <a:lstStyle/>
          <a:p>
            <a:r>
              <a:rPr lang="en-US" sz="2800" dirty="0"/>
              <a:t>What to surrender?</a:t>
            </a:r>
          </a:p>
          <a:p>
            <a:endParaRPr lang="en-US" sz="2800" dirty="0"/>
          </a:p>
          <a:p>
            <a:r>
              <a:rPr lang="en-US" sz="2800" dirty="0"/>
              <a:t>What agency to accept?</a:t>
            </a:r>
          </a:p>
          <a:p>
            <a:endParaRPr lang="en-US" sz="2800" dirty="0"/>
          </a:p>
          <a:p>
            <a:r>
              <a:rPr lang="en-US" sz="2800" dirty="0" err="1"/>
              <a:t>Roshi</a:t>
            </a:r>
            <a:r>
              <a:rPr lang="en-US" sz="2800" dirty="0"/>
              <a:t> Joan Halifax: “Consider what will serve”</a:t>
            </a:r>
          </a:p>
        </p:txBody>
      </p:sp>
    </p:spTree>
    <p:extLst>
      <p:ext uri="{BB962C8B-B14F-4D97-AF65-F5344CB8AC3E}">
        <p14:creationId xmlns:p14="http://schemas.microsoft.com/office/powerpoint/2010/main" val="271995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Coping: Knowing Our Own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933684"/>
            <a:ext cx="8595360" cy="4302524"/>
          </a:xfrm>
        </p:spPr>
        <p:txBody>
          <a:bodyPr>
            <a:normAutofit/>
          </a:bodyPr>
          <a:lstStyle/>
          <a:p>
            <a:r>
              <a:rPr lang="en-US" sz="2800" dirty="0"/>
              <a:t>What have we lost and what must we grieve?</a:t>
            </a:r>
          </a:p>
          <a:p>
            <a:endParaRPr lang="en-US" sz="2800" dirty="0"/>
          </a:p>
          <a:p>
            <a:r>
              <a:rPr lang="en-US" sz="2800" dirty="0"/>
              <a:t>Who are we in our core, and what has remained?</a:t>
            </a:r>
          </a:p>
          <a:p>
            <a:endParaRPr lang="en-US" sz="2800" dirty="0"/>
          </a:p>
          <a:p>
            <a:r>
              <a:rPr lang="en-US" sz="2800" dirty="0"/>
              <a:t>What are we becoming or discovering in ourselves as resilient, expansive beings?</a:t>
            </a:r>
          </a:p>
        </p:txBody>
      </p:sp>
    </p:spTree>
    <p:extLst>
      <p:ext uri="{BB962C8B-B14F-4D97-AF65-F5344CB8AC3E}">
        <p14:creationId xmlns:p14="http://schemas.microsoft.com/office/powerpoint/2010/main" val="1103634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Coping: The Dual-Process Model of Grief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002336"/>
            <a:ext cx="8595360" cy="4233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“Oscillation” between: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Processing Loss</a:t>
            </a:r>
          </a:p>
          <a:p>
            <a:pPr marL="0" indent="0">
              <a:buNone/>
            </a:pPr>
            <a:r>
              <a:rPr lang="en-US" sz="2800" dirty="0"/>
              <a:t>	and</a:t>
            </a:r>
          </a:p>
          <a:p>
            <a:pPr marL="0" indent="0">
              <a:buNone/>
            </a:pPr>
            <a:r>
              <a:rPr lang="en-US" sz="2800" b="1" dirty="0"/>
              <a:t>Reinvesting in Life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(In our support networks, it’s good to have processors and distractors)</a:t>
            </a:r>
          </a:p>
        </p:txBody>
      </p:sp>
    </p:spTree>
    <p:extLst>
      <p:ext uri="{BB962C8B-B14F-4D97-AF65-F5344CB8AC3E}">
        <p14:creationId xmlns:p14="http://schemas.microsoft.com/office/powerpoint/2010/main" val="200843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Coping: Self-Compassion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402802"/>
            <a:ext cx="8595360" cy="383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 exercise… </a:t>
            </a:r>
          </a:p>
        </p:txBody>
      </p:sp>
    </p:spTree>
    <p:extLst>
      <p:ext uri="{BB962C8B-B14F-4D97-AF65-F5344CB8AC3E}">
        <p14:creationId xmlns:p14="http://schemas.microsoft.com/office/powerpoint/2010/main" val="120004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jim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5" y="339787"/>
            <a:ext cx="7856779" cy="5724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175" y="6306491"/>
            <a:ext cx="16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Makoto Fujimura, </a:t>
            </a:r>
          </a:p>
          <a:p>
            <a:r>
              <a:rPr lang="en-US" sz="1200" i="1" dirty="0"/>
              <a:t>“White Tree”</a:t>
            </a:r>
          </a:p>
        </p:txBody>
      </p:sp>
    </p:spTree>
    <p:extLst>
      <p:ext uri="{BB962C8B-B14F-4D97-AF65-F5344CB8AC3E}">
        <p14:creationId xmlns:p14="http://schemas.microsoft.com/office/powerpoint/2010/main" val="284081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3993229"/>
            <a:ext cx="5120640" cy="1309393"/>
          </a:xfrm>
        </p:spPr>
        <p:txBody>
          <a:bodyPr/>
          <a:lstStyle/>
          <a:p>
            <a:r>
              <a:rPr lang="en-US" dirty="0"/>
              <a:t>(and be well!)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915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tis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9" y="80093"/>
            <a:ext cx="9068980" cy="6132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294" y="6373149"/>
            <a:ext cx="364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Henri Matisse, “The Dance”</a:t>
            </a:r>
          </a:p>
        </p:txBody>
      </p:sp>
    </p:spTree>
    <p:extLst>
      <p:ext uri="{BB962C8B-B14F-4D97-AF65-F5344CB8AC3E}">
        <p14:creationId xmlns:p14="http://schemas.microsoft.com/office/powerpoint/2010/main" val="389705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3993229"/>
            <a:ext cx="5120640" cy="1309393"/>
          </a:xfrm>
        </p:spPr>
        <p:txBody>
          <a:bodyPr/>
          <a:lstStyle/>
          <a:p>
            <a:r>
              <a:rPr lang="en-US" dirty="0"/>
              <a:t>(just a few basic thoughts!)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GRIEF THEORY</a:t>
            </a:r>
          </a:p>
        </p:txBody>
      </p:sp>
    </p:spTree>
    <p:extLst>
      <p:ext uri="{BB962C8B-B14F-4D97-AF65-F5344CB8AC3E}">
        <p14:creationId xmlns:p14="http://schemas.microsoft.com/office/powerpoint/2010/main" val="115183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92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A Shift in Contemporary Grief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Stage Theory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(Elisabeth </a:t>
            </a:r>
            <a:r>
              <a:rPr lang="en-US" sz="4400" dirty="0" err="1"/>
              <a:t>Kübler</a:t>
            </a:r>
            <a:r>
              <a:rPr lang="en-US" sz="4400" dirty="0"/>
              <a:t>-Ross and others)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Narrative Approaches</a:t>
            </a:r>
          </a:p>
          <a:p>
            <a:pPr marL="0" indent="0">
              <a:buNone/>
            </a:pPr>
            <a:r>
              <a:rPr lang="en-US" sz="4400" dirty="0"/>
              <a:t>(Robert </a:t>
            </a:r>
            <a:r>
              <a:rPr lang="en-US" sz="4400" dirty="0" err="1"/>
              <a:t>Neimeyer</a:t>
            </a:r>
            <a:r>
              <a:rPr lang="en-US" sz="4400" dirty="0"/>
              <a:t> and others)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1150123"/>
          </a:xfrm>
        </p:spPr>
        <p:txBody>
          <a:bodyPr/>
          <a:lstStyle/>
          <a:p>
            <a:r>
              <a:rPr lang="en-US" dirty="0"/>
              <a:t>from…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1150123"/>
          </a:xfrm>
        </p:spPr>
        <p:txBody>
          <a:bodyPr/>
          <a:lstStyle/>
          <a:p>
            <a:r>
              <a:rPr lang="en-US" dirty="0"/>
              <a:t>to…</a:t>
            </a:r>
          </a:p>
        </p:txBody>
      </p:sp>
    </p:spTree>
    <p:extLst>
      <p:ext uri="{BB962C8B-B14F-4D97-AF65-F5344CB8AC3E}">
        <p14:creationId xmlns:p14="http://schemas.microsoft.com/office/powerpoint/2010/main" val="58709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ugu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78" y="80093"/>
            <a:ext cx="7581638" cy="6053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3142" y="6327380"/>
            <a:ext cx="45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Paul Gauguin, “Vision After the Sermon”</a:t>
            </a:r>
          </a:p>
        </p:txBody>
      </p:sp>
    </p:spTree>
    <p:extLst>
      <p:ext uri="{BB962C8B-B14F-4D97-AF65-F5344CB8AC3E}">
        <p14:creationId xmlns:p14="http://schemas.microsoft.com/office/powerpoint/2010/main" val="16272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 descr="Elisabeth_Kübler-Ross_(1926_-_2004)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99" b="1179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76225" y="354700"/>
            <a:ext cx="4248150" cy="940701"/>
          </a:xfrm>
        </p:spPr>
        <p:txBody>
          <a:bodyPr/>
          <a:lstStyle/>
          <a:p>
            <a:pPr algn="ctr"/>
            <a:r>
              <a:rPr lang="en-US" i="1" dirty="0"/>
              <a:t>A Grief Timeline:</a:t>
            </a:r>
          </a:p>
          <a:p>
            <a:pPr algn="ctr"/>
            <a:r>
              <a:rPr lang="en-US" i="1" dirty="0"/>
              <a:t>Elisabeth </a:t>
            </a:r>
            <a:r>
              <a:rPr lang="en-US" i="1" dirty="0" err="1"/>
              <a:t>Kübler</a:t>
            </a:r>
            <a:r>
              <a:rPr lang="en-US" i="1" dirty="0"/>
              <a:t>-Ross (1926-2004)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>
          <a:xfrm>
            <a:off x="4615815" y="228602"/>
            <a:ext cx="4248150" cy="9041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 descr="on-grief-and-grieving-9781471139895_hr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3" b="5678"/>
          <a:stretch/>
        </p:blipFill>
        <p:spPr>
          <a:xfrm>
            <a:off x="4612640" y="354700"/>
            <a:ext cx="4251325" cy="6236208"/>
          </a:xfrm>
        </p:spPr>
      </p:pic>
    </p:spTree>
    <p:extLst>
      <p:ext uri="{BB962C8B-B14F-4D97-AF65-F5344CB8AC3E}">
        <p14:creationId xmlns:p14="http://schemas.microsoft.com/office/powerpoint/2010/main" val="313869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pl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093"/>
            <a:ext cx="9144000" cy="606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160" y="6257134"/>
            <a:ext cx="482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Elisabeth </a:t>
            </a:r>
            <a:r>
              <a:rPr lang="en-US" i="1" dirty="0" err="1"/>
              <a:t>Kübler</a:t>
            </a:r>
            <a:r>
              <a:rPr lang="en-US" i="1" dirty="0"/>
              <a:t>-Ross and her sisters</a:t>
            </a:r>
          </a:p>
        </p:txBody>
      </p:sp>
    </p:spTree>
    <p:extLst>
      <p:ext uri="{BB962C8B-B14F-4D97-AF65-F5344CB8AC3E}">
        <p14:creationId xmlns:p14="http://schemas.microsoft.com/office/powerpoint/2010/main" val="23477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Maybe when something stops, something lost in us</a:t>
            </a:r>
          </a:p>
          <a:p>
            <a:pPr marL="0" indent="0">
              <a:buNone/>
            </a:pPr>
            <a:r>
              <a:rPr lang="en-US" sz="2800" dirty="0"/>
              <a:t>can be heard…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Jack Gilbert, </a:t>
            </a:r>
          </a:p>
          <a:p>
            <a:pPr marL="0" indent="0">
              <a:buNone/>
            </a:pPr>
            <a:r>
              <a:rPr lang="en-US" sz="2800" dirty="0"/>
              <a:t>from “A Ghost Sings, A Door Opens”</a:t>
            </a:r>
          </a:p>
        </p:txBody>
      </p:sp>
    </p:spTree>
    <p:extLst>
      <p:ext uri="{BB962C8B-B14F-4D97-AF65-F5344CB8AC3E}">
        <p14:creationId xmlns:p14="http://schemas.microsoft.com/office/powerpoint/2010/main" val="3914993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BDE0E01E6E54C8466B21B7734B863" ma:contentTypeVersion="" ma:contentTypeDescription="Create a new document." ma:contentTypeScope="" ma:versionID="2ee4b755e2ddb98d4358fb9ababa4a12">
  <xsd:schema xmlns:xsd="http://www.w3.org/2001/XMLSchema" xmlns:xs="http://www.w3.org/2001/XMLSchema" xmlns:p="http://schemas.microsoft.com/office/2006/metadata/properties" xmlns:ns2="bbf442d6-9c3b-426f-85e9-006d0d5f943f" xmlns:ns3="b9ae310b-3bfb-4d3d-8149-efbf8e7166b9" targetNamespace="http://schemas.microsoft.com/office/2006/metadata/properties" ma:root="true" ma:fieldsID="31b9aaab55128d80a93380e442d2eba0" ns2:_="" ns3:_="">
    <xsd:import namespace="bbf442d6-9c3b-426f-85e9-006d0d5f943f"/>
    <xsd:import namespace="b9ae310b-3bfb-4d3d-8149-efbf8e7166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442d6-9c3b-426f-85e9-006d0d5f94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e310b-3bfb-4d3d-8149-efbf8e7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F968A1-C76E-460A-AC83-9B14A2C5522E}"/>
</file>

<file path=customXml/itemProps2.xml><?xml version="1.0" encoding="utf-8"?>
<ds:datastoreItem xmlns:ds="http://schemas.openxmlformats.org/officeDocument/2006/customXml" ds:itemID="{1FB913DF-C01C-4902-9846-275B59206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96734-9DFF-41AB-B429-0508D9D5B71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1541</TotalTime>
  <Words>648</Words>
  <Application>Microsoft Office PowerPoint</Application>
  <PresentationFormat>On-screen Show (4:3)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Candara</vt:lpstr>
      <vt:lpstr>Soho</vt:lpstr>
      <vt:lpstr>Insights on grief and loss</vt:lpstr>
      <vt:lpstr>PowerPoint Presentation</vt:lpstr>
      <vt:lpstr>PowerPoint Presentation</vt:lpstr>
      <vt:lpstr>GRIEF THEORY</vt:lpstr>
      <vt:lpstr>A Shift in Contemporary Grief Theory</vt:lpstr>
      <vt:lpstr>PowerPoint Presentation</vt:lpstr>
      <vt:lpstr> </vt:lpstr>
      <vt:lpstr>PowerPoint Presentation</vt:lpstr>
      <vt:lpstr> </vt:lpstr>
      <vt:lpstr>Past and Present Griefs  that COVID May Trigger</vt:lpstr>
      <vt:lpstr>PowerPoint Presentation</vt:lpstr>
      <vt:lpstr>Three Important Reminders</vt:lpstr>
      <vt:lpstr>Naming Loss</vt:lpstr>
      <vt:lpstr>Naming Loss: Ambiguous Loss</vt:lpstr>
      <vt:lpstr>PowerPoint Presentation</vt:lpstr>
      <vt:lpstr>Ambiguous Loss</vt:lpstr>
      <vt:lpstr>PowerPoint Presentation</vt:lpstr>
      <vt:lpstr>Naming Loss: Anticipatory Grief</vt:lpstr>
      <vt:lpstr>Naming Loss: “Civic Sadness”</vt:lpstr>
      <vt:lpstr>Naming Loss: Spiritual Loss</vt:lpstr>
      <vt:lpstr>PowerPoint Presentation</vt:lpstr>
      <vt:lpstr>COPING</vt:lpstr>
      <vt:lpstr>Coping: Intuitive and Instrumental Grieving</vt:lpstr>
      <vt:lpstr>Coping: Moral Resilience</vt:lpstr>
      <vt:lpstr>Coping: Knowing Our Own Story</vt:lpstr>
      <vt:lpstr>Coping: The Dual-Process Model of Grief</vt:lpstr>
      <vt:lpstr>Coping: Self-Compassion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on grief and loss</dc:title>
  <dc:creator>Nicholas Collura</dc:creator>
  <cp:lastModifiedBy>Lisa Hastings</cp:lastModifiedBy>
  <cp:revision>20</cp:revision>
  <dcterms:created xsi:type="dcterms:W3CDTF">2020-04-26T17:18:30Z</dcterms:created>
  <dcterms:modified xsi:type="dcterms:W3CDTF">2020-04-29T13:26:30Z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0x010100F86BDE0E01E6E54C8466B21B7734B863</vt:lpwstr>
  </property>
</Properties>
</file>